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00000"/>
    <a:srgbClr val="F8C8C9"/>
    <a:srgbClr val="F9CCCE"/>
    <a:srgbClr val="FFFFFF"/>
    <a:srgbClr val="E4ECF8"/>
    <a:srgbClr val="2C549C"/>
    <a:srgbClr val="E4DEC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266" autoAdjust="0"/>
    <p:restoredTop sz="94660"/>
  </p:normalViewPr>
  <p:slideViewPr>
    <p:cSldViewPr snapToGrid="0">
      <p:cViewPr>
        <p:scale>
          <a:sx n="100" d="100"/>
          <a:sy n="100" d="100"/>
        </p:scale>
        <p:origin x="2052" y="-8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16688-0CD3-4195-B121-3FEFCFFA1AA3}" type="datetimeFigureOut">
              <a:rPr kumimoji="1" lang="ja-JP" altLang="en-US" smtClean="0"/>
              <a:t>2024/3/6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BE6B9-F28B-4C43-BEA7-92D5FB81A6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816124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16688-0CD3-4195-B121-3FEFCFFA1AA3}" type="datetimeFigureOut">
              <a:rPr kumimoji="1" lang="ja-JP" altLang="en-US" smtClean="0"/>
              <a:t>2024/3/6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BE6B9-F28B-4C43-BEA7-92D5FB81A6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54085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16688-0CD3-4195-B121-3FEFCFFA1AA3}" type="datetimeFigureOut">
              <a:rPr kumimoji="1" lang="ja-JP" altLang="en-US" smtClean="0"/>
              <a:t>2024/3/6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BE6B9-F28B-4C43-BEA7-92D5FB81A6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8428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16688-0CD3-4195-B121-3FEFCFFA1AA3}" type="datetimeFigureOut">
              <a:rPr kumimoji="1" lang="ja-JP" altLang="en-US" smtClean="0"/>
              <a:t>2024/3/6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BE6B9-F28B-4C43-BEA7-92D5FB81A6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872109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16688-0CD3-4195-B121-3FEFCFFA1AA3}" type="datetimeFigureOut">
              <a:rPr kumimoji="1" lang="ja-JP" altLang="en-US" smtClean="0"/>
              <a:t>2024/3/6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BE6B9-F28B-4C43-BEA7-92D5FB81A6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517907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16688-0CD3-4195-B121-3FEFCFFA1AA3}" type="datetimeFigureOut">
              <a:rPr kumimoji="1" lang="ja-JP" altLang="en-US" smtClean="0"/>
              <a:t>2024/3/6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BE6B9-F28B-4C43-BEA7-92D5FB81A6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58018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16688-0CD3-4195-B121-3FEFCFFA1AA3}" type="datetimeFigureOut">
              <a:rPr kumimoji="1" lang="ja-JP" altLang="en-US" smtClean="0"/>
              <a:t>2024/3/6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BE6B9-F28B-4C43-BEA7-92D5FB81A6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64269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16688-0CD3-4195-B121-3FEFCFFA1AA3}" type="datetimeFigureOut">
              <a:rPr kumimoji="1" lang="ja-JP" altLang="en-US" smtClean="0"/>
              <a:t>2024/3/6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BE6B9-F28B-4C43-BEA7-92D5FB81A6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705425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16688-0CD3-4195-B121-3FEFCFFA1AA3}" type="datetimeFigureOut">
              <a:rPr kumimoji="1" lang="ja-JP" altLang="en-US" smtClean="0"/>
              <a:t>2024/3/6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BE6B9-F28B-4C43-BEA7-92D5FB81A6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27938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16688-0CD3-4195-B121-3FEFCFFA1AA3}" type="datetimeFigureOut">
              <a:rPr kumimoji="1" lang="ja-JP" altLang="en-US" smtClean="0"/>
              <a:t>2024/3/6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BE6B9-F28B-4C43-BEA7-92D5FB81A6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2840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16688-0CD3-4195-B121-3FEFCFFA1AA3}" type="datetimeFigureOut">
              <a:rPr kumimoji="1" lang="ja-JP" altLang="en-US" smtClean="0"/>
              <a:t>2024/3/6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BE6B9-F28B-4C43-BEA7-92D5FB81A6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036848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416688-0CD3-4195-B121-3FEFCFFA1AA3}" type="datetimeFigureOut">
              <a:rPr kumimoji="1" lang="ja-JP" altLang="en-US" smtClean="0"/>
              <a:t>2024/3/6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BBE6B9-F28B-4C43-BEA7-92D5FB81A6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279446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gif"/><Relationship Id="rId12" Type="http://schemas.openxmlformats.org/officeDocument/2006/relationships/image" Target="../media/image11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gif"/><Relationship Id="rId5" Type="http://schemas.openxmlformats.org/officeDocument/2006/relationships/image" Target="../media/image4.png"/><Relationship Id="rId10" Type="http://schemas.openxmlformats.org/officeDocument/2006/relationships/image" Target="../media/image9.gif"/><Relationship Id="rId4" Type="http://schemas.openxmlformats.org/officeDocument/2006/relationships/image" Target="../media/image3.png"/><Relationship Id="rId9" Type="http://schemas.openxmlformats.org/officeDocument/2006/relationships/image" Target="../media/image8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16AC36EC-87B6-DB16-8810-A2D825D2680E}"/>
              </a:ext>
            </a:extLst>
          </p:cNvPr>
          <p:cNvSpPr/>
          <p:nvPr/>
        </p:nvSpPr>
        <p:spPr>
          <a:xfrm>
            <a:off x="226425" y="304800"/>
            <a:ext cx="6400800" cy="9248504"/>
          </a:xfrm>
          <a:prstGeom prst="rect">
            <a:avLst/>
          </a:prstGeom>
          <a:noFill/>
          <a:ln>
            <a:solidFill>
              <a:srgbClr val="FFFF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" name="楕円 33">
            <a:extLst>
              <a:ext uri="{FF2B5EF4-FFF2-40B4-BE49-F238E27FC236}">
                <a16:creationId xmlns:a16="http://schemas.microsoft.com/office/drawing/2014/main" id="{71475247-6DA4-EE86-240A-BA0A5BEDF724}"/>
              </a:ext>
            </a:extLst>
          </p:cNvPr>
          <p:cNvSpPr/>
          <p:nvPr/>
        </p:nvSpPr>
        <p:spPr>
          <a:xfrm>
            <a:off x="3939621" y="973679"/>
            <a:ext cx="2621296" cy="2621296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四角形: 角を丸くする 15">
            <a:extLst>
              <a:ext uri="{FF2B5EF4-FFF2-40B4-BE49-F238E27FC236}">
                <a16:creationId xmlns:a16="http://schemas.microsoft.com/office/drawing/2014/main" id="{3059E87F-4330-2C26-13D0-C8710061D252}"/>
              </a:ext>
            </a:extLst>
          </p:cNvPr>
          <p:cNvSpPr/>
          <p:nvPr/>
        </p:nvSpPr>
        <p:spPr>
          <a:xfrm>
            <a:off x="226424" y="4539179"/>
            <a:ext cx="6400800" cy="1814690"/>
          </a:xfrm>
          <a:prstGeom prst="roundRect">
            <a:avLst>
              <a:gd name="adj" fmla="val 7183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0F9ED309-0089-DCB3-5151-E48986CC0431}"/>
              </a:ext>
            </a:extLst>
          </p:cNvPr>
          <p:cNvSpPr/>
          <p:nvPr/>
        </p:nvSpPr>
        <p:spPr>
          <a:xfrm>
            <a:off x="3544137" y="8479150"/>
            <a:ext cx="3083088" cy="1069798"/>
          </a:xfrm>
          <a:prstGeom prst="rect">
            <a:avLst/>
          </a:prstGeom>
          <a:solidFill>
            <a:srgbClr val="E4ECF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2D30BA32-A668-4FF6-2890-1090FEF5542A}"/>
              </a:ext>
            </a:extLst>
          </p:cNvPr>
          <p:cNvSpPr/>
          <p:nvPr/>
        </p:nvSpPr>
        <p:spPr>
          <a:xfrm>
            <a:off x="230776" y="8481489"/>
            <a:ext cx="3083088" cy="1069798"/>
          </a:xfrm>
          <a:prstGeom prst="rect">
            <a:avLst/>
          </a:prstGeom>
          <a:solidFill>
            <a:srgbClr val="E4ECF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5" name="図 4" descr="図形 が含まれている画像&#10;&#10;自動的に生成された説明">
            <a:extLst>
              <a:ext uri="{FF2B5EF4-FFF2-40B4-BE49-F238E27FC236}">
                <a16:creationId xmlns:a16="http://schemas.microsoft.com/office/drawing/2014/main" id="{0C11E3B9-C789-A1E8-95E3-A2B281D3C95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162" y="1309913"/>
            <a:ext cx="2947879" cy="1938232"/>
          </a:xfrm>
          <a:prstGeom prst="rect">
            <a:avLst/>
          </a:prstGeom>
        </p:spPr>
      </p:pic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1E4315CE-E78B-E8E9-A604-C35D08C2C3D5}"/>
              </a:ext>
            </a:extLst>
          </p:cNvPr>
          <p:cNvSpPr/>
          <p:nvPr/>
        </p:nvSpPr>
        <p:spPr>
          <a:xfrm>
            <a:off x="226425" y="304800"/>
            <a:ext cx="6400800" cy="51542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DD9DC2E9-79F3-2C91-E687-110173E584D1}"/>
              </a:ext>
            </a:extLst>
          </p:cNvPr>
          <p:cNvSpPr txBox="1"/>
          <p:nvPr/>
        </p:nvSpPr>
        <p:spPr>
          <a:xfrm>
            <a:off x="527915" y="368325"/>
            <a:ext cx="575902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ja-JP" sz="1200" dirty="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【</a:t>
            </a:r>
            <a:r>
              <a:rPr lang="ja-JP" altLang="en-US" sz="1200" dirty="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自治体名</a:t>
            </a:r>
            <a:r>
              <a:rPr lang="en-US" altLang="ja-JP" sz="1200" dirty="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】</a:t>
            </a:r>
            <a:r>
              <a:rPr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と</a:t>
            </a:r>
            <a:r>
              <a:rPr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LINE</a:t>
            </a:r>
            <a:r>
              <a:rPr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ヤフー株式会社（旧：ヤフー株式会社）は、</a:t>
            </a:r>
          </a:p>
          <a:p>
            <a:pPr algn="ctr"/>
            <a:r>
              <a:rPr lang="en-US" altLang="ja-JP" sz="1200" dirty="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【</a:t>
            </a:r>
            <a:r>
              <a:rPr lang="ja-JP" altLang="en-US" sz="1200" dirty="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締結年月日</a:t>
            </a:r>
            <a:r>
              <a:rPr lang="en-US" altLang="ja-JP" sz="1200" dirty="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】</a:t>
            </a:r>
            <a:r>
              <a:rPr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に「災害に係る情報発信等に関する協定」を締結しています。</a:t>
            </a: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F409017A-CB88-BEC4-86A5-2A1B73ECDFDE}"/>
              </a:ext>
            </a:extLst>
          </p:cNvPr>
          <p:cNvSpPr txBox="1"/>
          <p:nvPr/>
        </p:nvSpPr>
        <p:spPr>
          <a:xfrm>
            <a:off x="1138840" y="3646138"/>
            <a:ext cx="5392050" cy="6932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「ヤフー防災模試」は自分の身を守る知識をクイズ方式で学べるコンテンツです。</a:t>
            </a:r>
            <a:endParaRPr lang="en-US" altLang="ja-JP" sz="11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120000"/>
              </a:lnSpc>
            </a:pPr>
            <a:r>
              <a:rPr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いつでもどこでも何度でも、スマートフォンから簡単に受験できます。</a:t>
            </a:r>
          </a:p>
          <a:p>
            <a:pPr>
              <a:lnSpc>
                <a:spcPct val="120000"/>
              </a:lnSpc>
            </a:pPr>
            <a:r>
              <a:rPr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自分や大切な人の命を守れるか、いつでも、確認してみて</a:t>
            </a:r>
            <a:r>
              <a:rPr lang="ja-JP" altLang="en-US" sz="1100">
                <a:latin typeface="メイリオ" panose="020B0604030504040204" pitchFamily="50" charset="-128"/>
                <a:ea typeface="メイリオ" panose="020B0604030504040204" pitchFamily="50" charset="-128"/>
              </a:rPr>
              <a:t>ください。</a:t>
            </a:r>
            <a:endParaRPr lang="en-US" altLang="ja-JP" sz="11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B2AE19AF-7C07-5A14-80AE-95FE8D75B552}"/>
              </a:ext>
            </a:extLst>
          </p:cNvPr>
          <p:cNvSpPr txBox="1"/>
          <p:nvPr/>
        </p:nvSpPr>
        <p:spPr>
          <a:xfrm>
            <a:off x="267989" y="8555902"/>
            <a:ext cx="181652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1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LINE</a:t>
            </a:r>
            <a:r>
              <a:rPr kumimoji="1" lang="ja-JP" altLang="en-US" sz="11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みんなで考える防災</a:t>
            </a:r>
            <a:endParaRPr kumimoji="1" lang="en-US" altLang="ja-JP" sz="11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en-US" altLang="ja-JP" sz="11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LINE</a:t>
            </a:r>
            <a:r>
              <a:rPr kumimoji="1" lang="ja-JP" altLang="en-US" sz="11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公式アカウント</a:t>
            </a: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5E407F60-9078-03D2-D4F9-528F13AA4198}"/>
              </a:ext>
            </a:extLst>
          </p:cNvPr>
          <p:cNvSpPr txBox="1"/>
          <p:nvPr/>
        </p:nvSpPr>
        <p:spPr>
          <a:xfrm>
            <a:off x="267989" y="8965576"/>
            <a:ext cx="2277493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050" dirty="0">
                <a:latin typeface="メイリオ" panose="020B0604030504040204" pitchFamily="50" charset="-128"/>
                <a:ea typeface="メイリオ" panose="020B0604030504040204" pitchFamily="50" charset="-128"/>
              </a:rPr>
              <a:t>LINE</a:t>
            </a:r>
            <a:r>
              <a:rPr lang="ja-JP" altLang="en-US" sz="105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ヤフーから</a:t>
            </a:r>
            <a:endParaRPr lang="en-US" altLang="ja-JP" sz="105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1050" dirty="0">
                <a:latin typeface="メイリオ" panose="020B0604030504040204" pitchFamily="50" charset="-128"/>
                <a:ea typeface="メイリオ" panose="020B0604030504040204" pitchFamily="50" charset="-128"/>
              </a:rPr>
              <a:t>防災に関する情報が届きます。</a:t>
            </a: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75B7D6C1-8E32-EE87-AA19-BF4BE337A4FD}"/>
              </a:ext>
            </a:extLst>
          </p:cNvPr>
          <p:cNvSpPr/>
          <p:nvPr/>
        </p:nvSpPr>
        <p:spPr>
          <a:xfrm>
            <a:off x="2372946" y="4950895"/>
            <a:ext cx="1230996" cy="123099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26F8607C-D5F4-4457-35F7-2FA5373B41A3}"/>
              </a:ext>
            </a:extLst>
          </p:cNvPr>
          <p:cNvSpPr txBox="1"/>
          <p:nvPr/>
        </p:nvSpPr>
        <p:spPr>
          <a:xfrm>
            <a:off x="5197024" y="956784"/>
            <a:ext cx="131318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1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いつでもどこでも</a:t>
            </a:r>
            <a:endParaRPr kumimoji="1" lang="en-US" altLang="ja-JP" sz="11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1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スマホで受験！</a:t>
            </a:r>
            <a:endParaRPr kumimoji="1" lang="en-US" altLang="ja-JP" sz="11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F55B99E6-B70C-A8C7-DDB7-3ED58CA9C1AA}"/>
              </a:ext>
            </a:extLst>
          </p:cNvPr>
          <p:cNvSpPr/>
          <p:nvPr/>
        </p:nvSpPr>
        <p:spPr>
          <a:xfrm>
            <a:off x="2372946" y="4730952"/>
            <a:ext cx="1230996" cy="19840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速習編</a:t>
            </a:r>
          </a:p>
        </p:txBody>
      </p:sp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4A620924-0694-A92A-1371-3EEE08EB8C86}"/>
              </a:ext>
            </a:extLst>
          </p:cNvPr>
          <p:cNvSpPr/>
          <p:nvPr/>
        </p:nvSpPr>
        <p:spPr>
          <a:xfrm>
            <a:off x="3786484" y="4950895"/>
            <a:ext cx="1230996" cy="123099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AC0C7CF8-6E7A-D853-23BE-D3A56FEADA41}"/>
              </a:ext>
            </a:extLst>
          </p:cNvPr>
          <p:cNvSpPr/>
          <p:nvPr/>
        </p:nvSpPr>
        <p:spPr>
          <a:xfrm>
            <a:off x="3786484" y="4738711"/>
            <a:ext cx="1230996" cy="23127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地震編</a:t>
            </a: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8531E367-B7EE-50BB-C407-6CA8C56165CA}"/>
              </a:ext>
            </a:extLst>
          </p:cNvPr>
          <p:cNvSpPr/>
          <p:nvPr/>
        </p:nvSpPr>
        <p:spPr>
          <a:xfrm>
            <a:off x="5207179" y="4950895"/>
            <a:ext cx="1230996" cy="123099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76D090AB-6F2F-31E7-9806-A02595AC7B23}"/>
              </a:ext>
            </a:extLst>
          </p:cNvPr>
          <p:cNvSpPr/>
          <p:nvPr/>
        </p:nvSpPr>
        <p:spPr>
          <a:xfrm>
            <a:off x="5207179" y="4738711"/>
            <a:ext cx="1230996" cy="23127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台風・豪雨編</a:t>
            </a:r>
          </a:p>
        </p:txBody>
      </p: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A8781E03-3827-C8FD-DF9B-9FD64D55FF45}"/>
              </a:ext>
            </a:extLst>
          </p:cNvPr>
          <p:cNvSpPr txBox="1"/>
          <p:nvPr/>
        </p:nvSpPr>
        <p:spPr>
          <a:xfrm>
            <a:off x="306846" y="5440366"/>
            <a:ext cx="1879979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5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はじめての方は</a:t>
            </a:r>
            <a:r>
              <a:rPr kumimoji="1" lang="en-US" altLang="ja-JP" sz="105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10</a:t>
            </a:r>
            <a:r>
              <a:rPr kumimoji="1" lang="ja-JP" altLang="en-US" sz="105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問で</a:t>
            </a:r>
            <a:endParaRPr kumimoji="1" lang="en-US" altLang="ja-JP" sz="105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05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サクッと終わる「速習編」がおすすめ！</a:t>
            </a:r>
            <a:endParaRPr kumimoji="1" lang="en-US" altLang="ja-JP" sz="105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51" name="図 50">
            <a:extLst>
              <a:ext uri="{FF2B5EF4-FFF2-40B4-BE49-F238E27FC236}">
                <a16:creationId xmlns:a16="http://schemas.microsoft.com/office/drawing/2014/main" id="{1E0CAA96-6956-1903-78B2-ADD7F811EFD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8894" y="1245206"/>
            <a:ext cx="1041728" cy="1938232"/>
          </a:xfrm>
          <a:prstGeom prst="rect">
            <a:avLst/>
          </a:prstGeom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9E72A9A1-29D9-FAB7-8B98-C937AA09D89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00388" y="1394169"/>
            <a:ext cx="1042622" cy="1938232"/>
          </a:xfrm>
          <a:prstGeom prst="rect">
            <a:avLst/>
          </a:prstGeom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62CF635A-DF5F-99EF-3B75-C99175B6BCF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09093" y="1584740"/>
            <a:ext cx="1029217" cy="1916869"/>
          </a:xfrm>
          <a:prstGeom prst="rect">
            <a:avLst/>
          </a:prstGeom>
        </p:spPr>
      </p:pic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847256FF-4DCE-72ED-B955-3BDC35409FF9}"/>
              </a:ext>
            </a:extLst>
          </p:cNvPr>
          <p:cNvSpPr txBox="1"/>
          <p:nvPr/>
        </p:nvSpPr>
        <p:spPr>
          <a:xfrm>
            <a:off x="233444" y="8062866"/>
            <a:ext cx="629494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i="0" dirty="0">
                <a:solidFill>
                  <a:srgbClr val="222222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※</a:t>
            </a:r>
            <a:r>
              <a:rPr lang="ja-JP" altLang="en-US" sz="800" i="0" dirty="0">
                <a:solidFill>
                  <a:srgbClr val="222222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「防災模試」は</a:t>
            </a:r>
            <a:r>
              <a:rPr lang="en-US" altLang="ja-JP" sz="800" i="0" dirty="0">
                <a:solidFill>
                  <a:srgbClr val="222222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LINE</a:t>
            </a:r>
            <a:r>
              <a:rPr lang="ja-JP" altLang="en-US" sz="800" i="0" dirty="0">
                <a:solidFill>
                  <a:srgbClr val="222222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ヤフー株式会社の商標または登録商標です。　</a:t>
            </a:r>
            <a:r>
              <a:rPr lang="en-US" altLang="ja-JP" sz="800" i="0" dirty="0">
                <a:solidFill>
                  <a:srgbClr val="222222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※</a:t>
            </a:r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ヤフー防災模試はスマートフォンから無料で受験できます。</a:t>
            </a:r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6EBD789A-C99E-07B1-BF1C-09925FBEF6EE}"/>
              </a:ext>
            </a:extLst>
          </p:cNvPr>
          <p:cNvSpPr/>
          <p:nvPr/>
        </p:nvSpPr>
        <p:spPr>
          <a:xfrm>
            <a:off x="306846" y="5044919"/>
            <a:ext cx="3122845" cy="3009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4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あなたの防災偏差値を</a:t>
            </a:r>
            <a:endParaRPr kumimoji="1" lang="en-US" altLang="ja-JP" sz="14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4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早速チェック！</a:t>
            </a: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B7247426-4499-0707-7444-8B7D5586065A}"/>
              </a:ext>
            </a:extLst>
          </p:cNvPr>
          <p:cNvSpPr txBox="1"/>
          <p:nvPr/>
        </p:nvSpPr>
        <p:spPr>
          <a:xfrm>
            <a:off x="3584318" y="8555902"/>
            <a:ext cx="145424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1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防災ダイバーシティ</a:t>
            </a: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E85E35F5-CA0E-8254-8989-2BB877061197}"/>
              </a:ext>
            </a:extLst>
          </p:cNvPr>
          <p:cNvSpPr txBox="1"/>
          <p:nvPr/>
        </p:nvSpPr>
        <p:spPr>
          <a:xfrm>
            <a:off x="3584318" y="8860538"/>
            <a:ext cx="2058603" cy="5770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050" b="0" i="0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赤ちゃんがいる、アレルギーがあるなど人それぞれに合わせた備えの仕方が分かります。</a:t>
            </a:r>
            <a:endParaRPr lang="ja-JP" altLang="en-US" sz="105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3D229D83-31A0-B403-E993-C6F08D1C7E95}"/>
              </a:ext>
            </a:extLst>
          </p:cNvPr>
          <p:cNvSpPr/>
          <p:nvPr/>
        </p:nvSpPr>
        <p:spPr>
          <a:xfrm>
            <a:off x="226424" y="6481190"/>
            <a:ext cx="6400800" cy="1549726"/>
          </a:xfrm>
          <a:prstGeom prst="rect">
            <a:avLst/>
          </a:prstGeom>
          <a:solidFill>
            <a:srgbClr val="F8C8C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9" name="図 28">
            <a:extLst>
              <a:ext uri="{FF2B5EF4-FFF2-40B4-BE49-F238E27FC236}">
                <a16:creationId xmlns:a16="http://schemas.microsoft.com/office/drawing/2014/main" id="{F4766F12-BCD1-3403-1654-BF775EE57F1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59950" y="6672052"/>
            <a:ext cx="3653749" cy="1168002"/>
          </a:xfrm>
          <a:prstGeom prst="rect">
            <a:avLst/>
          </a:prstGeom>
        </p:spPr>
      </p:pic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5E338502-245A-510F-BF7A-38AEBD0EAFCA}"/>
              </a:ext>
            </a:extLst>
          </p:cNvPr>
          <p:cNvSpPr txBox="1"/>
          <p:nvPr/>
        </p:nvSpPr>
        <p:spPr>
          <a:xfrm>
            <a:off x="4104793" y="6906919"/>
            <a:ext cx="2290952" cy="698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900" b="1" i="0" dirty="0">
                <a:solidFill>
                  <a:srgbClr val="C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試験結果は点数や偏差値、キャラクター、</a:t>
            </a:r>
          </a:p>
          <a:p>
            <a:pPr>
              <a:lnSpc>
                <a:spcPct val="150000"/>
              </a:lnSpc>
            </a:pPr>
            <a:r>
              <a:rPr lang="en-US" altLang="ja-JP" sz="900" b="1" i="0" dirty="0">
                <a:solidFill>
                  <a:srgbClr val="C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5</a:t>
            </a:r>
            <a:r>
              <a:rPr lang="ja-JP" altLang="en-US" sz="900" b="1" i="0" dirty="0">
                <a:solidFill>
                  <a:srgbClr val="C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角形チャートなどで表示され、</a:t>
            </a:r>
          </a:p>
          <a:p>
            <a:pPr>
              <a:lnSpc>
                <a:spcPct val="150000"/>
              </a:lnSpc>
            </a:pPr>
            <a:r>
              <a:rPr lang="ja-JP" altLang="en-US" sz="900" b="1" i="0" dirty="0">
                <a:solidFill>
                  <a:srgbClr val="C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ご自身の防災力の傾向がわかります。</a:t>
            </a:r>
            <a:endParaRPr kumimoji="1" lang="ja-JP" altLang="en-US" sz="900" b="1" dirty="0">
              <a:solidFill>
                <a:srgbClr val="C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2F370BBA-D6CF-9813-4195-41F330DC2F43}"/>
              </a:ext>
            </a:extLst>
          </p:cNvPr>
          <p:cNvSpPr/>
          <p:nvPr/>
        </p:nvSpPr>
        <p:spPr>
          <a:xfrm>
            <a:off x="5656243" y="8614849"/>
            <a:ext cx="798397" cy="798397"/>
          </a:xfrm>
          <a:prstGeom prst="rect">
            <a:avLst/>
          </a:prstGeom>
          <a:solidFill>
            <a:schemeClr val="bg2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47" name="図 46" descr="QR コード&#10;&#10;自動的に生成された説明">
            <a:extLst>
              <a:ext uri="{FF2B5EF4-FFF2-40B4-BE49-F238E27FC236}">
                <a16:creationId xmlns:a16="http://schemas.microsoft.com/office/drawing/2014/main" id="{603DD30B-FEB0-90B4-5AD4-4014AE597FD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1542" y="8600818"/>
            <a:ext cx="814826" cy="814826"/>
          </a:xfrm>
          <a:prstGeom prst="rect">
            <a:avLst/>
          </a:prstGeom>
        </p:spPr>
      </p:pic>
      <p:pic>
        <p:nvPicPr>
          <p:cNvPr id="48" name="図 47" descr="QR コード&#10;&#10;自動的に生成された説明">
            <a:extLst>
              <a:ext uri="{FF2B5EF4-FFF2-40B4-BE49-F238E27FC236}">
                <a16:creationId xmlns:a16="http://schemas.microsoft.com/office/drawing/2014/main" id="{3268F6A1-837E-BC85-FFBB-8C34A52B8D7E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2418" y="8600818"/>
            <a:ext cx="802983" cy="802983"/>
          </a:xfrm>
          <a:prstGeom prst="rect">
            <a:avLst/>
          </a:prstGeom>
        </p:spPr>
      </p:pic>
      <p:pic>
        <p:nvPicPr>
          <p:cNvPr id="50" name="図 49" descr="QR コード&#10;&#10;自動的に生成された説明">
            <a:extLst>
              <a:ext uri="{FF2B5EF4-FFF2-40B4-BE49-F238E27FC236}">
                <a16:creationId xmlns:a16="http://schemas.microsoft.com/office/drawing/2014/main" id="{BE7C8CBC-514B-2ED6-E49D-C87AF24E22B6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888" y="3612903"/>
            <a:ext cx="781952" cy="781952"/>
          </a:xfrm>
          <a:prstGeom prst="rect">
            <a:avLst/>
          </a:prstGeom>
        </p:spPr>
      </p:pic>
      <p:pic>
        <p:nvPicPr>
          <p:cNvPr id="53" name="図 52" descr="QR コード&#10;&#10;自動的に生成された説明">
            <a:extLst>
              <a:ext uri="{FF2B5EF4-FFF2-40B4-BE49-F238E27FC236}">
                <a16:creationId xmlns:a16="http://schemas.microsoft.com/office/drawing/2014/main" id="{CF82EDCD-3113-083B-E916-C7D432B51C4D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9807" y="5050162"/>
            <a:ext cx="1057275" cy="1057275"/>
          </a:xfrm>
          <a:prstGeom prst="rect">
            <a:avLst/>
          </a:prstGeom>
        </p:spPr>
      </p:pic>
      <p:pic>
        <p:nvPicPr>
          <p:cNvPr id="55" name="図 54" descr="QR コード&#10;&#10;自動的に生成された説明">
            <a:extLst>
              <a:ext uri="{FF2B5EF4-FFF2-40B4-BE49-F238E27FC236}">
                <a16:creationId xmlns:a16="http://schemas.microsoft.com/office/drawing/2014/main" id="{7A24800D-CA2C-20B4-C5F7-16B1B5EC9FF1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3345" y="5050162"/>
            <a:ext cx="1057275" cy="1057275"/>
          </a:xfrm>
          <a:prstGeom prst="rect">
            <a:avLst/>
          </a:prstGeom>
        </p:spPr>
      </p:pic>
      <p:pic>
        <p:nvPicPr>
          <p:cNvPr id="57" name="図 56" descr="QR コード&#10;&#10;自動的に生成された説明">
            <a:extLst>
              <a:ext uri="{FF2B5EF4-FFF2-40B4-BE49-F238E27FC236}">
                <a16:creationId xmlns:a16="http://schemas.microsoft.com/office/drawing/2014/main" id="{484F5582-0AD3-7867-B10A-D1109EBDAAB3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4040" y="5050162"/>
            <a:ext cx="1057275" cy="1057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98564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388</TotalTime>
  <Words>221</Words>
  <Application>Microsoft Office PowerPoint</Application>
  <PresentationFormat>A4 210 x 297 mm</PresentationFormat>
  <Paragraphs>24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メイリオ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竹口 麻衣子</dc:creator>
  <cp:lastModifiedBy>竹口 麻衣子</cp:lastModifiedBy>
  <cp:revision>14</cp:revision>
  <dcterms:created xsi:type="dcterms:W3CDTF">2024-02-20T01:10:51Z</dcterms:created>
  <dcterms:modified xsi:type="dcterms:W3CDTF">2024-03-06T03:56:44Z</dcterms:modified>
</cp:coreProperties>
</file>